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337" r:id="rId3"/>
    <p:sldId id="338" r:id="rId4"/>
    <p:sldId id="335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29" r:id="rId13"/>
    <p:sldId id="346" r:id="rId14"/>
    <p:sldId id="330" r:id="rId15"/>
    <p:sldId id="331" r:id="rId16"/>
    <p:sldId id="332" r:id="rId17"/>
    <p:sldId id="336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1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2DC10-BC87-4471-B69D-133B2E95094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E41B-A6BB-44FA-AA7C-004F53476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All </a:t>
            </a:r>
            <a:r>
              <a:rPr lang="en-US" b="1"/>
              <a:t>material in </a:t>
            </a:r>
            <a:r>
              <a:rPr lang="en-US" b="1" dirty="0"/>
              <a:t>this slide deck is core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Practice Lab – Home: Access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baseline="0" dirty="0" err="1">
                <a:solidFill>
                  <a:schemeClr val="tx1"/>
                </a:solidFill>
              </a:rPr>
              <a:t>TaxSlayer</a:t>
            </a:r>
            <a:r>
              <a:rPr lang="en-US" b="1" baseline="0" dirty="0">
                <a:solidFill>
                  <a:schemeClr val="tx1"/>
                </a:solidFill>
              </a:rPr>
              <a:t> Practice Lab by clicking on ‘Go to Practice Area’. All practice returns will have 00 as middle two Social Security numbers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Section 1: Getting started with </a:t>
            </a:r>
            <a:r>
              <a:rPr lang="en-US" b="1" dirty="0" err="1">
                <a:solidFill>
                  <a:schemeClr val="tx1"/>
                </a:solidFill>
              </a:rPr>
              <a:t>TaxSlayer</a:t>
            </a:r>
            <a:r>
              <a:rPr lang="en-US" b="1" dirty="0">
                <a:solidFill>
                  <a:schemeClr val="tx1"/>
                </a:solidFill>
              </a:rPr>
              <a:t> Pro Online. The Pro Online Login and Passwords video provides you with information about how to long into the production version of </a:t>
            </a:r>
            <a:r>
              <a:rPr lang="en-US" b="1" dirty="0" err="1">
                <a:solidFill>
                  <a:schemeClr val="tx1"/>
                </a:solidFill>
              </a:rPr>
              <a:t>TaxSlayer</a:t>
            </a:r>
            <a:r>
              <a:rPr lang="en-US" b="1" dirty="0">
                <a:solidFill>
                  <a:schemeClr val="tx1"/>
                </a:solidFill>
              </a:rPr>
              <a:t> Pro, NOT the practice lab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Section 4: Preparing a Return.</a:t>
            </a:r>
            <a:r>
              <a:rPr lang="en-US" b="1" baseline="0" dirty="0">
                <a:solidFill>
                  <a:schemeClr val="tx1"/>
                </a:solidFill>
              </a:rPr>
              <a:t> Videos explain how to enter taxpayer data into </a:t>
            </a:r>
            <a:r>
              <a:rPr lang="en-US" b="1" baseline="0" dirty="0" err="1">
                <a:solidFill>
                  <a:schemeClr val="tx1"/>
                </a:solidFill>
              </a:rPr>
              <a:t>TaxSlayer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baseline="0" dirty="0"/>
              <a:t>Section 4 contains videos detailing how to prepare a return and should be reviewed as training. </a:t>
            </a:r>
          </a:p>
          <a:p>
            <a:endParaRPr lang="en-US" b="1" baseline="0" dirty="0"/>
          </a:p>
          <a:p>
            <a:r>
              <a:rPr lang="en-US" b="1" baseline="0" dirty="0"/>
              <a:t>Section 5 covers e-filing. Since you cannot submit an e-file in Practice Lab, the last 2 videos in this section do not apply to Practice Lab. </a:t>
            </a:r>
          </a:p>
          <a:p>
            <a:endParaRPr lang="en-US" b="1" baseline="0" dirty="0"/>
          </a:p>
          <a:p>
            <a:r>
              <a:rPr lang="en-US" b="1" baseline="0" dirty="0"/>
              <a:t>Section 6 contains practice returns and 4 recorded webinars prepared by </a:t>
            </a:r>
            <a:r>
              <a:rPr lang="en-US" b="1" baseline="0" dirty="0" err="1"/>
              <a:t>TaxSlayer</a:t>
            </a:r>
            <a:r>
              <a:rPr lang="en-US" b="1" baseline="0" dirty="0"/>
              <a:t>. Recommend NTTC Workbook 2018</a:t>
            </a:r>
          </a:p>
          <a:p>
            <a:pPr>
              <a:buNone/>
            </a:pPr>
            <a:endParaRPr lang="en-US" b="1" baseline="0" dirty="0"/>
          </a:p>
          <a:p>
            <a:pPr>
              <a:buNone/>
            </a:pPr>
            <a:r>
              <a:rPr lang="en-US" b="1" baseline="0" dirty="0"/>
              <a:t>Instructor options:</a:t>
            </a:r>
          </a:p>
          <a:p>
            <a:pPr>
              <a:buNone/>
            </a:pPr>
            <a:r>
              <a:rPr lang="en-US" b="1" baseline="0" dirty="0"/>
              <a:t>Assign videos as homework or review videos in class</a:t>
            </a:r>
          </a:p>
          <a:p>
            <a:pPr>
              <a:buNone/>
            </a:pPr>
            <a:r>
              <a:rPr lang="en-US" b="1" baseline="0" dirty="0"/>
              <a:t>Interactive – Instructors demo and counselors follow along in </a:t>
            </a:r>
            <a:r>
              <a:rPr lang="en-US" b="1" baseline="0" dirty="0" err="1"/>
              <a:t>TaxSlayer</a:t>
            </a:r>
            <a:endParaRPr lang="en-US" b="1" baseline="0" dirty="0"/>
          </a:p>
          <a:p>
            <a:pPr>
              <a:buNone/>
            </a:pPr>
            <a:r>
              <a:rPr lang="en-US" b="1" baseline="0" dirty="0"/>
              <a:t>Short quiz after each Video to check for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You will arrive at this welcome page if you select “Go to Practice Area” instead of selecting a video</a:t>
            </a:r>
          </a:p>
          <a:p>
            <a:r>
              <a:rPr lang="en-US" b="1" baseline="0" dirty="0"/>
              <a:t>To start a new 2019 return select, “Start New Tax Return”.</a:t>
            </a:r>
          </a:p>
          <a:p>
            <a:r>
              <a:rPr lang="en-US" b="1" baseline="0" dirty="0"/>
              <a:t>To review a 2019 return already created select, “Client Search”.</a:t>
            </a:r>
          </a:p>
          <a:p>
            <a:pPr marL="165261" indent="-165261" defTabSz="881390">
              <a:defRPr/>
            </a:pPr>
            <a:r>
              <a:rPr lang="en-US" b="1" baseline="0" dirty="0"/>
              <a:t>To start a new 2018 return or review a 2018 return already created, select  “Change Tax Year” in the upper right hand corner of screen and then select 2017 from the dropdown window. </a:t>
            </a:r>
          </a:p>
          <a:p>
            <a:pPr marL="165261" indent="-165261" defTabSz="881390">
              <a:defRPr/>
            </a:pPr>
            <a:r>
              <a:rPr lang="en-US" b="1" baseline="0" dirty="0"/>
              <a:t>Until each state approves the TaxSlayer software, you MUST use 2018 to create a state return.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Information</a:t>
            </a:r>
            <a:r>
              <a:rPr lang="en-US" b="1" baseline="0" dirty="0"/>
              <a:t> in Pub 4012 Tab O is designed for </a:t>
            </a:r>
            <a:r>
              <a:rPr lang="en-US" b="1" baseline="0" dirty="0" err="1"/>
              <a:t>TaxSlayer</a:t>
            </a:r>
            <a:r>
              <a:rPr lang="en-US" b="1" baseline="0" dirty="0"/>
              <a:t> Pro Online. However, information available in Pub 4012 Tab O will help navigate Practice Lab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Practice using</a:t>
            </a:r>
            <a:r>
              <a:rPr lang="en-US" b="1" baseline="0" dirty="0"/>
              <a:t> Pub 4012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2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This page indicates the return has passed diagnostics</a:t>
            </a:r>
            <a:r>
              <a:rPr lang="en-US" b="1" baseline="0" dirty="0"/>
              <a:t> and is ready to be </a:t>
            </a:r>
            <a:r>
              <a:rPr lang="en-US" b="1" baseline="0" dirty="0" err="1"/>
              <a:t>e</a:t>
            </a:r>
            <a:r>
              <a:rPr lang="en-US" b="1" baseline="0" dirty="0"/>
              <a:t>-filed</a:t>
            </a:r>
          </a:p>
          <a:p>
            <a:r>
              <a:rPr lang="en-US" b="1" baseline="0" dirty="0"/>
              <a:t>Practice Lab video ‘Creating the E-File’ details entering direct deposit and direct debit bank information along with how to complete the e-file screens in TaxSlayer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5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B1B01381-FCAE-4617-A0B9-ED0AF9C42E83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>
          <a:xfrm>
            <a:off x="3884613" y="0"/>
            <a:ext cx="2971800" cy="458788"/>
          </a:xfrm>
        </p:spPr>
        <p:txBody>
          <a:bodyPr/>
          <a:lstStyle/>
          <a:p>
            <a:fld id="{12950A47-4417-4E9D-8A5F-DDC71BD0F366}" type="datetime1">
              <a:rPr lang="en-US" smtClean="0"/>
              <a:t>11/27/2019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E1C13C8-B0F4-499C-8809-32689D769D4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When you first enter the </a:t>
            </a:r>
            <a:r>
              <a:rPr lang="en-US" b="1" dirty="0" err="1"/>
              <a:t>url</a:t>
            </a:r>
            <a:r>
              <a:rPr lang="en-US" b="1" dirty="0"/>
              <a:t>, it will show as expanded as follows: https://vita.Taxslayerpro.com/IRSTraining/en/account/access. </a:t>
            </a:r>
          </a:p>
          <a:p>
            <a:r>
              <a:rPr lang="en-US" b="1" baseline="0" dirty="0"/>
              <a:t>linklearncertification.com recommended. Use the one site to access Practice Lab and certification tests.</a:t>
            </a:r>
          </a:p>
          <a:p>
            <a:r>
              <a:rPr lang="en-US" b="1" baseline="0" dirty="0"/>
              <a:t>No matter what browsers you use, be sure it is the latest version.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b="1" baseline="0" dirty="0"/>
              <a:t>Must have established account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Process</a:t>
            </a:r>
            <a:r>
              <a:rPr lang="en-US" b="1" baseline="0" dirty="0"/>
              <a:t> for logging into production is different and is explained in the brain shark video in section 1 - Pro Online Login and password</a:t>
            </a:r>
          </a:p>
          <a:p>
            <a:r>
              <a:rPr lang="en-US" b="1" u="sng" baseline="0" dirty="0"/>
              <a:t>All videos cover TaxSlayer production not Practice Lab </a:t>
            </a:r>
            <a:r>
              <a:rPr lang="en-US" b="1" baseline="0" dirty="0"/>
              <a:t>– there are a few differences</a:t>
            </a:r>
          </a:p>
          <a:p>
            <a:r>
              <a:rPr lang="en-US" b="1" baseline="0" dirty="0"/>
              <a:t>Multi Factor Authentication is not required for Practice Lab</a:t>
            </a:r>
          </a:p>
          <a:p>
            <a:r>
              <a:rPr lang="en-US" b="1" baseline="0" dirty="0"/>
              <a:t>All practice lab users must have a password that is a minimum of 15 characters in length and includes both upper and lower case characters, at least 1 number and one special character: </a:t>
            </a:r>
            <a:r>
              <a:rPr lang="en-US" b="1" dirty="0"/>
              <a:t>@ $ ! % * ? &amp; </a:t>
            </a:r>
            <a:endParaRPr lang="en-US" b="1" baseline="0" dirty="0"/>
          </a:p>
          <a:p>
            <a:r>
              <a:rPr lang="en-US" b="1" baseline="0" dirty="0"/>
              <a:t>The password may expire after 90 days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400" b="1" dirty="0"/>
              <a:t>Your Instructors may advise you to use a certain User Name</a:t>
            </a:r>
          </a:p>
          <a:p>
            <a:r>
              <a:rPr lang="en-US" sz="1400" b="1" dirty="0"/>
              <a:t>It is suggested to include Train or Practice or PL in the user name.</a:t>
            </a:r>
            <a:r>
              <a:rPr lang="en-US" sz="1400" b="1" baseline="0" dirty="0"/>
              <a:t> </a:t>
            </a:r>
            <a:r>
              <a:rPr lang="en-US" sz="1400" b="1" dirty="0"/>
              <a:t>It is not necessary, but you will NOT use this password anywhere other than Practice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Depending on district, answer to security question</a:t>
            </a:r>
            <a:r>
              <a:rPr lang="en-US" b="1" baseline="0" dirty="0"/>
              <a:t> is the same for all counselors in the district.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E-mail Address</a:t>
            </a:r>
            <a:r>
              <a:rPr lang="en-US" dirty="0"/>
              <a:t>: Practice</a:t>
            </a:r>
            <a:r>
              <a:rPr lang="en-US" baseline="0" dirty="0"/>
              <a:t> Lab displays a warning if you have previously used an email address in the Practice Lab system.</a:t>
            </a:r>
          </a:p>
          <a:p>
            <a:pPr marL="172070" indent="-172070" defTabSz="917703">
              <a:defRPr/>
            </a:pPr>
            <a:r>
              <a:rPr lang="en-US" b="1" baseline="0" dirty="0"/>
              <a:t>User Name</a:t>
            </a:r>
            <a:r>
              <a:rPr lang="en-US" baseline="0" dirty="0"/>
              <a:t>: Use either Train or Practice in the user name. All user names in TaxSlayer Pro Online must be unique in all online platforms so </a:t>
            </a:r>
            <a:r>
              <a:rPr lang="en-US" b="1" dirty="0"/>
              <a:t>User Name for Practice Lab cannot be used for Production</a:t>
            </a:r>
            <a:r>
              <a:rPr lang="en-US" baseline="0" dirty="0"/>
              <a:t>. Practice Lab displays a warning if the user name has been created by another volunteer.</a:t>
            </a:r>
          </a:p>
          <a:p>
            <a:r>
              <a:rPr lang="en-US" b="1" baseline="0" dirty="0"/>
              <a:t>Password:</a:t>
            </a:r>
            <a:r>
              <a:rPr lang="en-US" b="0" baseline="0" dirty="0"/>
              <a:t> </a:t>
            </a:r>
            <a:r>
              <a:rPr lang="en-US" baseline="0" dirty="0"/>
              <a:t> </a:t>
            </a:r>
            <a:r>
              <a:rPr lang="en-US" b="1" u="none" baseline="0" dirty="0"/>
              <a:t>For both the practice lab and the production software, the password is case sensitive and must be at least 15 characters long  with at least one upper case letter, 1 lower case letter, 1 number and one special character. </a:t>
            </a:r>
            <a:r>
              <a:rPr lang="en-US" b="0" u="none" baseline="0" dirty="0"/>
              <a:t>These requirements are based on the trusted customer requirements issued by the IRS security summit.</a:t>
            </a:r>
            <a:endParaRPr lang="en-US" b="1" u="sng" baseline="0" dirty="0"/>
          </a:p>
          <a:p>
            <a:r>
              <a:rPr lang="en-US" b="1" baseline="0" dirty="0"/>
              <a:t>Program Type</a:t>
            </a:r>
            <a:r>
              <a:rPr lang="en-US" baseline="0" dirty="0"/>
              <a:t>: Select AARP Tax-Aide from the drop-down list.</a:t>
            </a:r>
          </a:p>
          <a:p>
            <a:r>
              <a:rPr lang="en-US" b="1" baseline="0" dirty="0"/>
              <a:t>Site Identification Number (</a:t>
            </a:r>
            <a:r>
              <a:rPr lang="en-US" b="1" baseline="0" dirty="0" err="1"/>
              <a:t>SIDN</a:t>
            </a:r>
            <a:r>
              <a:rPr lang="en-US" b="1" baseline="0" dirty="0"/>
              <a:t>): </a:t>
            </a:r>
            <a:r>
              <a:rPr lang="en-US" baseline="0" dirty="0"/>
              <a:t>Type in SIDN if you know it – not required</a:t>
            </a:r>
          </a:p>
          <a:p>
            <a:r>
              <a:rPr lang="en-US" b="1" baseline="0" dirty="0"/>
              <a:t>Security Question</a:t>
            </a:r>
            <a:r>
              <a:rPr lang="en-US" baseline="0" dirty="0"/>
              <a:t>: Select a security question from the list. May be the same for everyone in the district</a:t>
            </a:r>
          </a:p>
          <a:p>
            <a:r>
              <a:rPr lang="en-US" b="1" baseline="0" dirty="0"/>
              <a:t>Security Answer</a:t>
            </a:r>
            <a:r>
              <a:rPr lang="en-US" baseline="0" dirty="0"/>
              <a:t>: Type the answer to your security question. May be the same for everyone in the district</a:t>
            </a:r>
          </a:p>
          <a:p>
            <a:r>
              <a:rPr lang="en-US" b="1" baseline="0" dirty="0"/>
              <a:t>Click </a:t>
            </a:r>
            <a:r>
              <a:rPr lang="en-US" b="0" baseline="0" dirty="0"/>
              <a:t>Create Account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C0953BC-0ED5-47C5-B206-C937B95E17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9144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2" y="1218977"/>
            <a:ext cx="6599583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77" y="3697342"/>
            <a:ext cx="522483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" y="5056023"/>
            <a:ext cx="6599583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2" y="5056022"/>
            <a:ext cx="6599583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42" y="1875512"/>
            <a:ext cx="5227900" cy="1219200"/>
          </a:xfrm>
        </p:spPr>
        <p:txBody>
          <a:bodyPr>
            <a:noAutofit/>
          </a:bodyPr>
          <a:lstStyle>
            <a:lvl1pPr algn="ctr"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5"/>
            <a:ext cx="660196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25D16B6-152B-4FDE-BF54-4398ECB14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4A7236-1F7D-4C44-9FB2-218DB8E05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BAE30B-22A1-41E6-98B6-04A1B88E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2025" y="1754188"/>
            <a:ext cx="34975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7029" y="1754188"/>
            <a:ext cx="34975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52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535117"/>
            <a:ext cx="349758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6462" y="1535117"/>
            <a:ext cx="349758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2501" y="2174878"/>
            <a:ext cx="3498056" cy="3779839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6462" y="2174878"/>
            <a:ext cx="3497580" cy="3779839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5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59125" y="1761437"/>
            <a:ext cx="7315200" cy="2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8850" y="4108451"/>
            <a:ext cx="7315200" cy="1780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FEE0182-5E6E-47B8-86E9-CC065BBE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13BC5E4-D997-4149-8D6E-66A51B99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A6B5DDA-0C49-44A9-B553-0066B756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9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52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9144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9144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11547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207" y="6265308"/>
            <a:ext cx="388559" cy="365125"/>
          </a:xfrm>
        </p:spPr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9144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9144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7" name="Rectangle 6"/>
          <p:cNvSpPr/>
          <p:nvPr/>
        </p:nvSpPr>
        <p:spPr>
          <a:xfrm rot="16200000">
            <a:off x="-2980942" y="2962964"/>
            <a:ext cx="6876288" cy="9144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407918" y="2421255"/>
            <a:ext cx="5730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861" y="6132291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0" name="Rectangle 9"/>
          <p:cNvSpPr/>
          <p:nvPr/>
        </p:nvSpPr>
        <p:spPr>
          <a:xfrm rot="5400000">
            <a:off x="-2493840" y="3390266"/>
            <a:ext cx="6876288" cy="59800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52821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7B75-102F-4897-A41E-3DF7610E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232B2-EE7C-4A1B-BC5F-03285CE6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76F7-3D4D-454D-8424-FDAD28D9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3F955-D78F-4772-A1DE-BF38DC52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395E-AA13-4E51-9903-FDDCDED2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458516" indent="-170260">
              <a:defRPr/>
            </a:lvl4pPr>
            <a:lvl5pPr marL="1797844" indent="-17026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A09A5A-A9C0-4CD2-A868-78EA44F39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217534-7AEE-4CA5-B103-1415BD776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D0076E-6785-4AB7-AF92-E035913FD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1" y="6174261"/>
            <a:ext cx="2361460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959125" y="1761433"/>
            <a:ext cx="73152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9144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4" y="28835"/>
            <a:ext cx="7313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7623" y="431029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1" y="6174261"/>
            <a:ext cx="2361460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7623" y="431029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0" y="1182574"/>
            <a:ext cx="9144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412009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257169" rtl="0" eaLnBrk="1" latinLnBrk="0" hangingPunct="1">
        <a:spcBef>
          <a:spcPct val="0"/>
        </a:spcBef>
        <a:buNone/>
        <a:defRPr sz="22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1989" indent="-191989" algn="l" defTabSz="257169" rtl="0" eaLnBrk="1" latinLnBrk="0" hangingPunct="1">
        <a:spcBef>
          <a:spcPts val="1013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90203" algn="l" defTabSz="257169" rtl="0" eaLnBrk="1" latinLnBrk="0" hangingPunct="1">
        <a:spcBef>
          <a:spcPts val="506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160735" algn="l" defTabSz="257169" rtl="0" eaLnBrk="1" latinLnBrk="0" hangingPunct="1">
        <a:spcBef>
          <a:spcPts val="338"/>
        </a:spcBef>
        <a:buClr>
          <a:srgbClr val="55493F"/>
        </a:buClr>
        <a:buSzPct val="110000"/>
        <a:buFont typeface="Arial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257169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8" indent="-128585" algn="l" defTabSz="257169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.taxslayerpro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linklearncertification.com/" TargetMode="External"/><Relationship Id="rId4" Type="http://schemas.openxmlformats.org/officeDocument/2006/relationships/hyperlink" Target="https://vita.taxslayerpro.com/IRSTrai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 Introduction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TaxSlayer</a:t>
            </a:r>
            <a:r>
              <a:rPr lang="en-US" altLang="en-US" dirty="0"/>
              <a:t>®</a:t>
            </a:r>
            <a:r>
              <a:rPr lang="en-US" dirty="0"/>
              <a:t> Practice 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4DCC-7EEA-4E6F-B512-26ECCC07C7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ADCA-F497-4DE5-B494-6F97BD0E8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9A71B-F86B-42C9-A911-022E87A09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57983" r="-57983"/>
          <a:stretch>
            <a:fillRect/>
          </a:stretch>
        </p:blipFill>
        <p:spPr>
          <a:xfrm>
            <a:off x="-857250" y="2114550"/>
            <a:ext cx="7315200" cy="3017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Lab Login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2114550"/>
            <a:ext cx="2214445" cy="10618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</a:rPr>
              <a:t>First time you log in your user name may be shown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3429001"/>
            <a:ext cx="2228850" cy="13849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</a:rPr>
              <a:t>Enter password you just created and click on Sign in</a:t>
            </a:r>
            <a:endParaRPr lang="en-US" sz="13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BC20F-26FC-4B74-82EA-1C75FF7C45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2340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2006" y="2178845"/>
            <a:ext cx="4746665" cy="3017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TaxSlayer: Practice Lab Videos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50" y="2343150"/>
            <a:ext cx="1264234" cy="10618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</a:rPr>
              <a:t>Create a Practice Return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3" y="3829050"/>
            <a:ext cx="1543048" cy="738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</a:rPr>
              <a:t>Practice Lab Videos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000250" y="3028950"/>
            <a:ext cx="514350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000250" y="4286250"/>
            <a:ext cx="1828800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91C3E-6FC6-495F-A2AA-F921EEEC33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93444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43000" y="2125267"/>
            <a:ext cx="6858000" cy="339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TaxSlayer</a:t>
            </a:r>
            <a:r>
              <a:rPr lang="en-US"/>
              <a:t>: Practice Lab </a:t>
            </a:r>
            <a:r>
              <a:rPr lang="en-US" dirty="0"/>
              <a:t>Videos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F3A77-63F2-4C6C-BFCB-75DCF52048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74972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48E9-6249-43D8-B9E7-ADE0445223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Lab: Beginning a Practice Return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E789FF-4CD4-4DC8-8491-B7A76E1B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857772"/>
            <a:ext cx="7943850" cy="3576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D45D42-8F01-47C7-BDAA-A1F33ED416F5}"/>
              </a:ext>
            </a:extLst>
          </p:cNvPr>
          <p:cNvSpPr txBox="1"/>
          <p:nvPr/>
        </p:nvSpPr>
        <p:spPr>
          <a:xfrm>
            <a:off x="2286000" y="1943100"/>
            <a:ext cx="1485900" cy="692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/>
              <a:t>Defaults to current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E9F0D-0DBD-437C-AFB5-E95A419DB232}"/>
              </a:ext>
            </a:extLst>
          </p:cNvPr>
          <p:cNvSpPr txBox="1"/>
          <p:nvPr/>
        </p:nvSpPr>
        <p:spPr>
          <a:xfrm>
            <a:off x="6343650" y="2686050"/>
            <a:ext cx="1714501" cy="692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/>
              <a:t>Can choose a different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37249-3419-436F-96BE-84BCD1CB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51649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9-18 at 12.21.0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514600"/>
            <a:ext cx="6400800" cy="29637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NTTC Pub 4012 Tab O provides TaxSlayer  Navigation and instruction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TaxSlayer</a:t>
            </a:r>
            <a:r>
              <a:rPr lang="en-US" dirty="0"/>
              <a:t> and Volunteer Resource Guide Pub 4012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8050" y="1714500"/>
            <a:ext cx="1512821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/>
              <a:t>Pub 4012 Tab 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A0EDF-38C0-489B-99A7-55DACAB57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30003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Where can you find information about entering state returns in TaxSlayer in the Volunteer Resource Guide?</a:t>
            </a:r>
          </a:p>
          <a:p>
            <a:pPr lvl="1"/>
            <a:r>
              <a:rPr lang="en-US" dirty="0"/>
              <a:t>Index “State returns” (Page Index-10 in 2018)</a:t>
            </a:r>
          </a:p>
          <a:p>
            <a:pPr lvl="2"/>
            <a:r>
              <a:rPr lang="en-US" dirty="0"/>
              <a:t>Multiple sub-headings</a:t>
            </a:r>
          </a:p>
          <a:p>
            <a:pPr lvl="1"/>
            <a:r>
              <a:rPr lang="en-US" dirty="0"/>
              <a:t>For Navigation Aids</a:t>
            </a:r>
          </a:p>
          <a:p>
            <a:pPr lvl="2"/>
            <a:r>
              <a:rPr lang="en-US" dirty="0"/>
              <a:t>Tab O  (State …) (Page O-12 in 2018) has multiple entries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TaxSlayer</a:t>
            </a:r>
            <a:r>
              <a:rPr lang="en-US" dirty="0"/>
              <a:t> and Volunteer Resource Guide Pub 4012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C501BF-72EE-40FA-AC9E-5BDD500999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02269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E-Filing in </a:t>
            </a:r>
            <a:r>
              <a:rPr lang="en-US" dirty="0" err="1"/>
              <a:t>TaxSlayer</a:t>
            </a:r>
            <a:endParaRPr lang="en-US" dirty="0"/>
          </a:p>
        </p:txBody>
      </p:sp>
      <p:pic>
        <p:nvPicPr>
          <p:cNvPr id="8" name="Picture 7" descr="Screen Shot 2018-09-18 at 12.36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1" y="1885950"/>
            <a:ext cx="7315200" cy="34480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D976-3EFE-4F24-B57B-F091451355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55071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C5348F-33D7-48C7-8229-71565AA44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648F5-E3AC-4B39-A47F-B34E2423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42E48-9106-4C7B-ABC2-C30206A4F9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59125" y="2064544"/>
            <a:ext cx="7291907" cy="3131301"/>
          </a:xfrm>
        </p:spPr>
        <p:txBody>
          <a:bodyPr/>
          <a:lstStyle/>
          <a:p>
            <a:r>
              <a:rPr lang="en-US" dirty="0"/>
              <a:t>This is as far as you go in Practice Lab</a:t>
            </a:r>
          </a:p>
          <a:p>
            <a:r>
              <a:rPr lang="en-US" dirty="0"/>
              <a:t>Tax return is now calculated and will not change</a:t>
            </a:r>
          </a:p>
          <a:p>
            <a:r>
              <a:rPr lang="en-US" dirty="0"/>
              <a:t>Return is ready to start TaxSlayer’s E-file process</a:t>
            </a:r>
          </a:p>
          <a:p>
            <a:r>
              <a:rPr lang="en-US" dirty="0"/>
              <a:t>Resources for E-file process Training</a:t>
            </a:r>
          </a:p>
          <a:p>
            <a:pPr lvl="1"/>
            <a:r>
              <a:rPr lang="en-US" dirty="0"/>
              <a:t>“Finishing the Return” Slide Presentation</a:t>
            </a:r>
          </a:p>
          <a:p>
            <a:pPr lvl="1"/>
            <a:r>
              <a:rPr lang="en-US" dirty="0"/>
              <a:t>Refer to Pub 4012 Volunteer Resource Guide Tab 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67C9ED-FCDB-4CAF-8EF1-5C023E90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E-Filing in TaxSlayer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C6432B-C628-432A-AD90-F9394C8CAB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42617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of an Educator: Top 10 questions to ask yourself in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105532"/>
            <a:ext cx="3200399" cy="33237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None/>
            </a:pPr>
            <a:r>
              <a:rPr lang="en-US" altLang="en-US" b="1" dirty="0"/>
              <a:t>		 </a:t>
            </a:r>
          </a:p>
          <a:p>
            <a:pPr>
              <a:buNone/>
            </a:pPr>
            <a:r>
              <a:rPr lang="en-US" altLang="en-US" b="1" dirty="0"/>
              <a:t>    </a:t>
            </a:r>
          </a:p>
          <a:p>
            <a:pPr>
              <a:buNone/>
            </a:pPr>
            <a:r>
              <a:rPr lang="en-US" altLang="en-US" b="1" dirty="0"/>
              <a:t>          Questions?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TaxSlayer Training</a:t>
            </a:r>
          </a:p>
        </p:txBody>
      </p:sp>
      <p:sp>
        <p:nvSpPr>
          <p:cNvPr id="73736" name="Rectangle 3"/>
          <p:cNvSpPr>
            <a:spLocks noChangeArrowheads="1"/>
          </p:cNvSpPr>
          <p:nvPr/>
        </p:nvSpPr>
        <p:spPr bwMode="auto">
          <a:xfrm>
            <a:off x="5429250" y="3257550"/>
            <a:ext cx="1781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23263C"/>
                </a:solidFill>
              </a:rPr>
              <a:t>Comments…</a:t>
            </a:r>
            <a:endParaRPr lang="en-US" altLang="en-US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B6C1A-49E9-49AA-A215-4DCE22AAD7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58848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Creating an account in Practice Lab</a:t>
            </a:r>
          </a:p>
          <a:p>
            <a:r>
              <a:rPr lang="en-US" dirty="0"/>
              <a:t>TaxSlayer Practice Lab videos</a:t>
            </a:r>
          </a:p>
          <a:p>
            <a:r>
              <a:rPr lang="en-US" dirty="0"/>
              <a:t>Starting a return in Practice Lab</a:t>
            </a:r>
          </a:p>
          <a:p>
            <a:r>
              <a:rPr lang="en-US" dirty="0"/>
              <a:t>E-filing in Practice Lab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Topics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7E2190-05FA-435E-A0FA-122E6A91FC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03249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Internet browsers work</a:t>
            </a:r>
          </a:p>
          <a:p>
            <a:pPr lvl="1"/>
            <a:r>
              <a:rPr lang="en-US" dirty="0"/>
              <a:t>Edge</a:t>
            </a:r>
          </a:p>
          <a:p>
            <a:pPr lvl="1"/>
            <a:r>
              <a:rPr lang="en-US" dirty="0"/>
              <a:t>Google Chrome </a:t>
            </a:r>
          </a:p>
          <a:p>
            <a:pPr lvl="1"/>
            <a:r>
              <a:rPr lang="en-US" dirty="0"/>
              <a:t>Safari</a:t>
            </a:r>
          </a:p>
          <a:p>
            <a:pPr lvl="1"/>
            <a:r>
              <a:rPr lang="en-US" dirty="0"/>
              <a:t>Firefox</a:t>
            </a:r>
          </a:p>
          <a:p>
            <a:r>
              <a:rPr lang="en-US" dirty="0"/>
              <a:t>For Practice Lab</a:t>
            </a:r>
          </a:p>
          <a:p>
            <a:pPr lvl="1"/>
            <a:r>
              <a:rPr lang="en-US" dirty="0">
                <a:hlinkClick r:id="rId3"/>
              </a:rPr>
              <a:t>https://vita.taxslayerpro.com/</a:t>
            </a:r>
            <a:endParaRPr lang="en-US" dirty="0"/>
          </a:p>
          <a:p>
            <a:pPr lvl="1"/>
            <a:r>
              <a:rPr lang="en-US" sz="2250" dirty="0">
                <a:hlinkClick r:id="rId4"/>
              </a:rPr>
              <a:t>https://vita.taxslayerpro.com/IRSTraining</a:t>
            </a:r>
            <a:endParaRPr lang="en-US" sz="2250" dirty="0"/>
          </a:p>
          <a:p>
            <a:pPr lvl="1"/>
            <a:r>
              <a:rPr lang="en-US" sz="2250" dirty="0">
                <a:hlinkClick r:id="rId5"/>
              </a:rPr>
              <a:t>https://www.linklearncertification.com</a:t>
            </a:r>
            <a:endParaRPr lang="en-US" sz="2250" dirty="0"/>
          </a:p>
          <a:p>
            <a:pPr lvl="2">
              <a:buNone/>
            </a:pPr>
            <a:endParaRPr lang="en-US" sz="19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TaxSlayer Practice 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6E724-5827-4A99-9CD3-CD4FC156E5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27522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48E9-6249-43D8-B9E7-ADE0445223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Link and Learn</a:t>
            </a:r>
          </a:p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8-09-18 at 10.29.52 AM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-412" r="-412"/>
          <a:stretch/>
        </p:blipFill>
        <p:spPr>
          <a:xfrm>
            <a:off x="3886200" y="1848334"/>
            <a:ext cx="4629150" cy="3595688"/>
          </a:xfrm>
        </p:spPr>
      </p:pic>
      <p:sp>
        <p:nvSpPr>
          <p:cNvPr id="10" name="TextBox 9"/>
          <p:cNvSpPr txBox="1"/>
          <p:nvPr/>
        </p:nvSpPr>
        <p:spPr>
          <a:xfrm>
            <a:off x="2057400" y="4171951"/>
            <a:ext cx="1371600" cy="10156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Practice Lab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4514850"/>
            <a:ext cx="3143250" cy="119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https://www.linklearncertification.com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2DF9A-3D85-4B2C-BEC2-6FD7456D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06017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539" y="1797475"/>
            <a:ext cx="3706924" cy="3699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Practice Lab Login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200275" y="4486275"/>
            <a:ext cx="914400" cy="85725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450" y="3245830"/>
            <a:ext cx="2400300" cy="1200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Enter Universal password: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TRAINPROWEB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FE3F3-4E9B-4BF8-9EEB-1F68142449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9122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1993" y="2228848"/>
            <a:ext cx="3520014" cy="30898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A93869-5AE8-499E-AC03-936291AD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29" y="857250"/>
            <a:ext cx="7313543" cy="857250"/>
          </a:xfrm>
        </p:spPr>
        <p:txBody>
          <a:bodyPr/>
          <a:lstStyle/>
          <a:p>
            <a:r>
              <a:rPr lang="en-US" dirty="0"/>
              <a:t>Creating an Account in Practice Lab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4171950"/>
            <a:ext cx="628650" cy="400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" y="3600452"/>
            <a:ext cx="1943100" cy="8309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Select: Create Account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99696-FAAE-443E-93A9-726DD3096C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5739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Enter e-mail address twice</a:t>
            </a:r>
          </a:p>
          <a:p>
            <a:pPr>
              <a:lnSpc>
                <a:spcPct val="110000"/>
              </a:lnSpc>
            </a:pPr>
            <a:r>
              <a:rPr lang="en-US" dirty="0"/>
              <a:t>Create a user name</a:t>
            </a:r>
            <a:endParaRPr lang="en-US" i="1" dirty="0"/>
          </a:p>
          <a:p>
            <a:pPr>
              <a:lnSpc>
                <a:spcPct val="110000"/>
              </a:lnSpc>
            </a:pPr>
            <a:r>
              <a:rPr lang="en-US" dirty="0"/>
              <a:t>Create a password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Alphanumeric with at least 15 characters, both upper and lower case, and one special character</a:t>
            </a:r>
          </a:p>
          <a:p>
            <a:pPr>
              <a:lnSpc>
                <a:spcPct val="110000"/>
              </a:lnSpc>
            </a:pPr>
            <a:r>
              <a:rPr lang="en-US" dirty="0"/>
              <a:t>Enter password twice</a:t>
            </a:r>
          </a:p>
          <a:p>
            <a:pPr>
              <a:lnSpc>
                <a:spcPct val="110000"/>
              </a:lnSpc>
            </a:pPr>
            <a:r>
              <a:rPr lang="en-US" dirty="0"/>
              <a:t>Password may expire after 90 days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Account in Practice 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AF57E-3C27-43E0-98B9-BFC9F63B77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4735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Select “AARP Tax-Aide” from “Program Type” drop down window</a:t>
            </a:r>
          </a:p>
          <a:p>
            <a:pPr>
              <a:lnSpc>
                <a:spcPct val="110000"/>
              </a:lnSpc>
            </a:pPr>
            <a:r>
              <a:rPr lang="en-US" dirty="0"/>
              <a:t>Enter SIDN if known, SIDN is not required</a:t>
            </a:r>
          </a:p>
          <a:p>
            <a:pPr>
              <a:lnSpc>
                <a:spcPct val="110000"/>
              </a:lnSpc>
            </a:pPr>
            <a:r>
              <a:rPr lang="en-US" dirty="0"/>
              <a:t>Select security question</a:t>
            </a:r>
          </a:p>
          <a:p>
            <a:pPr>
              <a:lnSpc>
                <a:spcPct val="110000"/>
              </a:lnSpc>
            </a:pPr>
            <a:r>
              <a:rPr lang="en-US" dirty="0"/>
              <a:t>Enter answer to security question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Account in Practice 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0FE8A-7918-475C-A8FF-25979DE0D9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28579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04548E9-6249-43D8-B9E7-ADE04452238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1" y="1836096"/>
            <a:ext cx="5559119" cy="3727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Account in Practice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367C3-249D-4062-9C6E-F19CE5710C84}"/>
              </a:ext>
            </a:extLst>
          </p:cNvPr>
          <p:cNvSpPr txBox="1"/>
          <p:nvPr/>
        </p:nvSpPr>
        <p:spPr>
          <a:xfrm>
            <a:off x="6057900" y="20574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a record of your password and security 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41C1A-C65B-4FD5-AC7E-F74965312B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2890954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0.pptx" id="{CC562863-BD57-406F-98B2-9724686E7091}" vid="{C13A453C-3A0E-4BA4-B766-C0BD3EBB30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NTTC</Template>
  <TotalTime>11</TotalTime>
  <Words>1366</Words>
  <Application>Microsoft Office PowerPoint</Application>
  <PresentationFormat>On-screen Show (4:3)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Default Theme</vt:lpstr>
      <vt:lpstr>TaxSlayer® Practice Lab</vt:lpstr>
      <vt:lpstr>Lesson Topics</vt:lpstr>
      <vt:lpstr>TaxSlayer Practice Lab</vt:lpstr>
      <vt:lpstr>https://www.linklearncertification.com</vt:lpstr>
      <vt:lpstr>First Time Practice Lab Login</vt:lpstr>
      <vt:lpstr>Creating an Account in Practice Lab</vt:lpstr>
      <vt:lpstr>Creating an Account in Practice Lab</vt:lpstr>
      <vt:lpstr>Creating an Account in Practice Lab</vt:lpstr>
      <vt:lpstr>Creating an Account in Practice Lab</vt:lpstr>
      <vt:lpstr>Practice Lab Login</vt:lpstr>
      <vt:lpstr>Exploring TaxSlayer: Practice Lab Videos</vt:lpstr>
      <vt:lpstr>Exploring TaxSlayer: Practice Lab Videos</vt:lpstr>
      <vt:lpstr>Practice Lab: Beginning a Practice Return</vt:lpstr>
      <vt:lpstr>TaxSlayer and Volunteer Resource Guide Pub 4012</vt:lpstr>
      <vt:lpstr>TaxSlayer and Volunteer Resource Guide Pub 4012</vt:lpstr>
      <vt:lpstr>E-Filing in TaxSlayer</vt:lpstr>
      <vt:lpstr>E-Filing in TaxSlayer</vt:lpstr>
      <vt:lpstr>TaxSlayer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Al TP4F</dc:creator>
  <cp:lastModifiedBy>Al TP4F</cp:lastModifiedBy>
  <cp:revision>4</cp:revision>
  <dcterms:created xsi:type="dcterms:W3CDTF">2019-11-27T20:06:40Z</dcterms:created>
  <dcterms:modified xsi:type="dcterms:W3CDTF">2019-11-27T21:10:46Z</dcterms:modified>
</cp:coreProperties>
</file>